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0" r:id="rId1"/>
  </p:sldMasterIdLst>
  <p:sldIdLst>
    <p:sldId id="256" r:id="rId2"/>
    <p:sldId id="328" r:id="rId3"/>
    <p:sldId id="329" r:id="rId4"/>
    <p:sldId id="289" r:id="rId5"/>
    <p:sldId id="277" r:id="rId6"/>
    <p:sldId id="290" r:id="rId7"/>
    <p:sldId id="279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02" r:id="rId16"/>
    <p:sldId id="303" r:id="rId17"/>
    <p:sldId id="304" r:id="rId18"/>
    <p:sldId id="305" r:id="rId19"/>
    <p:sldId id="295" r:id="rId20"/>
    <p:sldId id="288" r:id="rId21"/>
    <p:sldId id="296" r:id="rId22"/>
    <p:sldId id="298" r:id="rId23"/>
    <p:sldId id="297" r:id="rId24"/>
    <p:sldId id="306" r:id="rId25"/>
    <p:sldId id="258" r:id="rId26"/>
    <p:sldId id="257" r:id="rId27"/>
    <p:sldId id="260" r:id="rId28"/>
    <p:sldId id="315" r:id="rId29"/>
    <p:sldId id="325" r:id="rId30"/>
    <p:sldId id="307" r:id="rId31"/>
    <p:sldId id="308" r:id="rId32"/>
    <p:sldId id="309" r:id="rId33"/>
    <p:sldId id="326" r:id="rId34"/>
    <p:sldId id="312" r:id="rId35"/>
    <p:sldId id="264" r:id="rId36"/>
    <p:sldId id="327" r:id="rId37"/>
    <p:sldId id="265" r:id="rId38"/>
    <p:sldId id="26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1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3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872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99404"/>
            <a:endParaRPr lang="ko-KR" altLang="en-US" sz="177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99404"/>
            <a:fld id="{1D8BD707-D9CF-40AE-B4C6-C98DA3205C09}" type="datetimeFigureOut">
              <a:rPr lang="en-US" sz="177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899404"/>
              <a:t>4/10/2023</a:t>
            </a:fld>
            <a:endParaRPr lang="en-US" sz="177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99404"/>
            <a:fld id="{B6F15528-21DE-4FAA-801E-634DDDAF4B2B}" type="slidenum">
              <a:rPr lang="en-US" altLang="ko-KR" sz="177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899404"/>
              <a:t>‹#›</a:t>
            </a:fld>
            <a:endParaRPr lang="en-US" altLang="ko-KR" sz="177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48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91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94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06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31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7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9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0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0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B764BB-E38D-41B1-A877-903C1F2F0711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D496481-46D5-40B7-9FC4-D49AD56FD63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82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 smtClean="0"/>
              <a:t>리눅스</a:t>
            </a:r>
            <a:r>
              <a:rPr lang="ko-KR" altLang="en-US" sz="6600" dirty="0" smtClean="0"/>
              <a:t> </a:t>
            </a:r>
            <a:r>
              <a:rPr lang="en-US" altLang="ko-KR" sz="6600" dirty="0" smtClean="0"/>
              <a:t>01</a:t>
            </a:r>
            <a:r>
              <a:rPr lang="ko-KR" altLang="en-US" sz="6600" dirty="0" smtClean="0"/>
              <a:t>강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DataSW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kopo36 </a:t>
            </a:r>
            <a:r>
              <a:rPr lang="ko-KR" altLang="en-US" dirty="0" smtClean="0"/>
              <a:t>허정원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73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4954"/>
            <a:ext cx="4406134" cy="27992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97" y="344954"/>
            <a:ext cx="4418004" cy="27992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424" y="3302476"/>
            <a:ext cx="3432225" cy="28744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066890" y="2471808"/>
            <a:ext cx="407068" cy="184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178932" y="2471808"/>
            <a:ext cx="407068" cy="184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7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5095" y="161556"/>
            <a:ext cx="10058400" cy="145075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05095" y="1720687"/>
            <a:ext cx="10058400" cy="402336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995" y="221558"/>
            <a:ext cx="3361639" cy="28231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14" y="240078"/>
            <a:ext cx="3357129" cy="2804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849" y="240078"/>
            <a:ext cx="3343766" cy="28045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14" y="3229067"/>
            <a:ext cx="3357129" cy="28228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995" y="3263094"/>
            <a:ext cx="3361639" cy="27888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849" y="3263094"/>
            <a:ext cx="3351827" cy="28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2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9465" y="130296"/>
            <a:ext cx="10058400" cy="145075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89465" y="1689427"/>
            <a:ext cx="10058400" cy="402336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86" y="208818"/>
            <a:ext cx="3324726" cy="2767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420" y="197400"/>
            <a:ext cx="3318509" cy="2779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371" y="197401"/>
            <a:ext cx="3342614" cy="27792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85" y="3224388"/>
            <a:ext cx="3324728" cy="27962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113" y="3216340"/>
            <a:ext cx="3346816" cy="28043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370" y="3233749"/>
            <a:ext cx="3342615" cy="278690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901723" y="3798278"/>
            <a:ext cx="961293" cy="156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44431" y="3844987"/>
            <a:ext cx="2055446" cy="1000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85839" y="599613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</a:t>
            </a:r>
            <a:r>
              <a:rPr lang="en-US" altLang="ko-KR" sz="1400" dirty="0" err="1" smtClean="0"/>
              <a:t>sh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설치하기 체크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83123" y="6006275"/>
            <a:ext cx="241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사용자계정과 비밀번호 설정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3422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3332747" cy="27981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26" y="373967"/>
            <a:ext cx="3316484" cy="27851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590" y="373967"/>
            <a:ext cx="3327209" cy="2785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23428"/>
          <a:stretch/>
        </p:blipFill>
        <p:spPr>
          <a:xfrm>
            <a:off x="838200" y="3396214"/>
            <a:ext cx="4103409" cy="2621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9662" y="571006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설치완료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70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864" y="1475874"/>
            <a:ext cx="4983936" cy="3160293"/>
          </a:xfrm>
          <a:prstGeom prst="rect">
            <a:avLst/>
          </a:prstGeom>
        </p:spPr>
      </p:pic>
      <p:pic>
        <p:nvPicPr>
          <p:cNvPr id="5" name="내용 개체 틀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90" y="1027906"/>
            <a:ext cx="5153526" cy="428286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6168" y="1385313"/>
            <a:ext cx="3575959" cy="440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30435" y="5186781"/>
            <a:ext cx="4467881" cy="772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/>
              <a:t>설정한 아이디와 비밀번호를 입력하면 실행된다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197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Visual Studio</a:t>
            </a:r>
            <a:r>
              <a:rPr lang="ko-KR" altLang="en-US" sz="6600" dirty="0"/>
              <a:t> </a:t>
            </a:r>
            <a:r>
              <a:rPr lang="ko-KR" altLang="en-US" sz="5400" dirty="0" smtClean="0"/>
              <a:t>다운로드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71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946" b="1237"/>
          <a:stretch/>
        </p:blipFill>
        <p:spPr>
          <a:xfrm>
            <a:off x="5534526" y="1123998"/>
            <a:ext cx="5819274" cy="20594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97053" y="2946811"/>
            <a:ext cx="3593431" cy="160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4191"/>
            <a:ext cx="4535905" cy="31385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26106" y="2369350"/>
            <a:ext cx="1443789" cy="373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644488" y="3933886"/>
            <a:ext cx="4467881" cy="1307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Visual Studio </a:t>
            </a:r>
            <a:r>
              <a:rPr lang="ko-KR" altLang="en-US" sz="1200" dirty="0" smtClean="0"/>
              <a:t>홈페이지에서 설치프로그램 다운로드 후 실행</a:t>
            </a:r>
            <a:endParaRPr lang="en-US" altLang="ko-KR" sz="1200" dirty="0" smtClean="0"/>
          </a:p>
          <a:p>
            <a:r>
              <a:rPr lang="en-US" altLang="ko-KR" sz="1200" dirty="0" smtClean="0"/>
              <a:t>or</a:t>
            </a:r>
          </a:p>
          <a:p>
            <a:r>
              <a:rPr lang="ko-KR" altLang="en-US" sz="1200" dirty="0" smtClean="0"/>
              <a:t>학생공용 폴더에서 설치프로그램을 실행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129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err="1" smtClean="0"/>
              <a:t>PuTTY</a:t>
            </a:r>
            <a:r>
              <a:rPr lang="en-US" altLang="ko-KR" sz="6600" dirty="0" smtClean="0"/>
              <a:t> </a:t>
            </a:r>
            <a:r>
              <a:rPr lang="ko-KR" altLang="en-US" sz="5400" dirty="0" smtClean="0"/>
              <a:t>다운로드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8984"/>
            <a:ext cx="4511842" cy="31169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946" b="1237"/>
          <a:stretch/>
        </p:blipFill>
        <p:spPr>
          <a:xfrm>
            <a:off x="5534526" y="1115977"/>
            <a:ext cx="5819274" cy="20594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89032" y="2534653"/>
            <a:ext cx="3593431" cy="160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98822" y="1797159"/>
            <a:ext cx="994610" cy="280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76282" y="3475964"/>
            <a:ext cx="4467881" cy="1307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err="1" smtClean="0"/>
              <a:t>PuTTY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홈페이지에서 설치프로그램 다운로드 후 실행</a:t>
            </a:r>
            <a:endParaRPr lang="en-US" altLang="ko-KR" sz="1200" dirty="0" smtClean="0"/>
          </a:p>
          <a:p>
            <a:r>
              <a:rPr lang="en-US" altLang="ko-KR" sz="1200" dirty="0" smtClean="0"/>
              <a:t>or</a:t>
            </a:r>
          </a:p>
          <a:p>
            <a:r>
              <a:rPr lang="ko-KR" altLang="en-US" sz="1200" dirty="0" smtClean="0"/>
              <a:t>학생공용 폴더에서 설치프로그램을 실행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925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err="1" smtClean="0"/>
              <a:t>PuTTY</a:t>
            </a:r>
            <a:r>
              <a:rPr lang="en-US" altLang="ko-KR" sz="6600" dirty="0"/>
              <a:t> </a:t>
            </a:r>
            <a:r>
              <a:rPr lang="ko-KR" altLang="en-US" sz="5400" dirty="0" smtClean="0"/>
              <a:t>실행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3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2900" y="330929"/>
            <a:ext cx="10058400" cy="1450757"/>
          </a:xfrm>
        </p:spPr>
        <p:txBody>
          <a:bodyPr>
            <a:normAutofit/>
          </a:bodyPr>
          <a:lstStyle/>
          <a:p>
            <a:endParaRPr lang="ko-KR" altLang="en-US" sz="4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000046" y="847068"/>
            <a:ext cx="5817214" cy="43629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62782" y="847243"/>
            <a:ext cx="5818611" cy="43639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2427" y="593457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용어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43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67772"/>
            <a:ext cx="10058400" cy="1450757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527" y="146294"/>
            <a:ext cx="3392957" cy="33255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6294"/>
            <a:ext cx="3404937" cy="33215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63" y="146294"/>
            <a:ext cx="3396838" cy="33215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78905" y="2107273"/>
            <a:ext cx="1443829" cy="22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224212" y="2092844"/>
            <a:ext cx="1459830" cy="22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01517" y="2132949"/>
            <a:ext cx="1467852" cy="22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03" y="3546336"/>
            <a:ext cx="3103487" cy="30620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74633" y="967296"/>
            <a:ext cx="665746" cy="272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111917" y="1774773"/>
            <a:ext cx="842209" cy="204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684042" y="2164394"/>
            <a:ext cx="585537" cy="266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013363" y="5272773"/>
            <a:ext cx="1556006" cy="26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49579" y="1023444"/>
            <a:ext cx="168442" cy="105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218947" y="1023444"/>
            <a:ext cx="184538" cy="105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772479" y="996964"/>
            <a:ext cx="140368" cy="121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527" y="3650102"/>
            <a:ext cx="4561642" cy="285448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24212" y="3887778"/>
            <a:ext cx="27811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호스트 </a:t>
            </a:r>
            <a:r>
              <a:rPr lang="en-US" altLang="ko-KR" sz="1400" dirty="0"/>
              <a:t>–</a:t>
            </a:r>
            <a:r>
              <a:rPr lang="ko-KR" altLang="en-US" sz="1400" dirty="0"/>
              <a:t>윈도우</a:t>
            </a:r>
            <a:endParaRPr lang="en-US" altLang="ko-KR" sz="1400" dirty="0"/>
          </a:p>
          <a:p>
            <a:r>
              <a:rPr lang="ko-KR" altLang="en-US" sz="1400" dirty="0"/>
              <a:t>게스트 </a:t>
            </a:r>
            <a:r>
              <a:rPr lang="en-US" altLang="ko-KR" sz="1400" dirty="0"/>
              <a:t>–</a:t>
            </a:r>
            <a:r>
              <a:rPr lang="ko-KR" altLang="en-US" sz="1400" dirty="0" err="1"/>
              <a:t>리눅스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우분투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윈도우는 </a:t>
            </a:r>
            <a:r>
              <a:rPr lang="ko-KR" altLang="en-US" sz="1400" dirty="0" err="1"/>
              <a:t>버추얼박스를</a:t>
            </a:r>
            <a:r>
              <a:rPr lang="ko-KR" altLang="en-US" sz="1400" dirty="0"/>
              <a:t> 통해서 </a:t>
            </a:r>
            <a:endParaRPr lang="en-US" altLang="ko-KR" sz="1400" dirty="0" smtClean="0"/>
          </a:p>
          <a:p>
            <a:r>
              <a:rPr lang="ko-KR" altLang="en-US" sz="1400" dirty="0" smtClean="0"/>
              <a:t>호스트와 </a:t>
            </a:r>
            <a:r>
              <a:rPr lang="ko-KR" altLang="en-US" sz="1400" dirty="0"/>
              <a:t>게스트가 누구인지 </a:t>
            </a:r>
            <a:endParaRPr lang="en-US" altLang="ko-KR" sz="1400" dirty="0" smtClean="0"/>
          </a:p>
          <a:p>
            <a:r>
              <a:rPr lang="ko-KR" altLang="en-US" sz="1400" dirty="0" smtClean="0"/>
              <a:t>알 </a:t>
            </a:r>
            <a:r>
              <a:rPr lang="ko-KR" altLang="en-US" sz="1400" dirty="0"/>
              <a:t>수 있음</a:t>
            </a:r>
          </a:p>
        </p:txBody>
      </p:sp>
    </p:spTree>
    <p:extLst>
      <p:ext uri="{BB962C8B-B14F-4D97-AF65-F5344CB8AC3E}">
        <p14:creationId xmlns:p14="http://schemas.microsoft.com/office/powerpoint/2010/main" val="88579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Visual Studio</a:t>
            </a:r>
            <a:r>
              <a:rPr lang="ko-KR" altLang="en-US" sz="6600" dirty="0"/>
              <a:t> </a:t>
            </a:r>
            <a:r>
              <a:rPr lang="ko-KR" altLang="en-US" sz="5400" dirty="0" smtClean="0"/>
              <a:t>실행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11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0049" y="99034"/>
            <a:ext cx="10058400" cy="145075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69" y="3428468"/>
            <a:ext cx="3567282" cy="29138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" y="177556"/>
            <a:ext cx="3567282" cy="29276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191" y="177557"/>
            <a:ext cx="3584474" cy="29362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769" y="3497567"/>
            <a:ext cx="4864083" cy="277565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62140" y="318620"/>
            <a:ext cx="2295460" cy="290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52263" y="464110"/>
            <a:ext cx="1517829" cy="731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870092" y="459296"/>
            <a:ext cx="1875940" cy="1142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0969" y="4885392"/>
            <a:ext cx="279400" cy="304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70092" y="3511386"/>
            <a:ext cx="1735015" cy="380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750195" y="1503119"/>
            <a:ext cx="1513666" cy="258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/>
              <a:t>필요한 부가기능을</a:t>
            </a:r>
            <a:endParaRPr lang="en-US" altLang="ko-KR" sz="1200" dirty="0" smtClean="0"/>
          </a:p>
          <a:p>
            <a:r>
              <a:rPr lang="ko-KR" altLang="en-US" sz="1200" dirty="0" smtClean="0"/>
              <a:t>검색하여 </a:t>
            </a:r>
            <a:r>
              <a:rPr lang="ko-KR" altLang="en-US" sz="1200" dirty="0" smtClean="0"/>
              <a:t>설치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ssh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373503" y="2395863"/>
            <a:ext cx="1600138" cy="1032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/>
              <a:t>비밀번호 입력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7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715"/>
            <a:ext cx="4751421" cy="36495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784" y="365125"/>
            <a:ext cx="5545016" cy="347507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82755" y="2487542"/>
            <a:ext cx="1310722" cy="30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23980" y="882416"/>
            <a:ext cx="1671528" cy="235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265195" y="3811791"/>
            <a:ext cx="4504774" cy="568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l</a:t>
            </a:r>
            <a:r>
              <a:rPr lang="en-US" altLang="ko-KR" sz="1200" dirty="0" smtClean="0"/>
              <a:t>s –al</a:t>
            </a:r>
            <a:r>
              <a:rPr lang="ko-KR" altLang="en-US" sz="1200" dirty="0" smtClean="0"/>
              <a:t>을 입력하면 실행화면이 뜬다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37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Layered architecture</a:t>
            </a:r>
            <a:br>
              <a:rPr lang="en-US" altLang="ko-KR" sz="6600" dirty="0" smtClean="0"/>
            </a:br>
            <a:r>
              <a:rPr lang="ko-KR" altLang="en-US" sz="4800" dirty="0" smtClean="0"/>
              <a:t>이해하기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59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513020" y="699389"/>
            <a:ext cx="4785759" cy="2693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99404"/>
            <a:endParaRPr sz="177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34372" y="3682584"/>
            <a:ext cx="4789357" cy="1249"/>
          </a:xfrm>
          <a:custGeom>
            <a:avLst/>
            <a:gdLst/>
            <a:ahLst/>
            <a:cxnLst/>
            <a:rect l="l" t="t" r="r" b="b"/>
            <a:pathLst>
              <a:path w="4869180" h="1270">
                <a:moveTo>
                  <a:pt x="0" y="1270"/>
                </a:moveTo>
                <a:lnTo>
                  <a:pt x="4868760" y="1270"/>
                </a:lnTo>
                <a:lnTo>
                  <a:pt x="4868760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99404"/>
            <a:endParaRPr sz="177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34371" y="989127"/>
            <a:ext cx="1874" cy="2693857"/>
          </a:xfrm>
          <a:custGeom>
            <a:avLst/>
            <a:gdLst/>
            <a:ahLst/>
            <a:cxnLst/>
            <a:rect l="l" t="t" r="r" b="b"/>
            <a:pathLst>
              <a:path w="1905" h="2738754">
                <a:moveTo>
                  <a:pt x="0" y="2738399"/>
                </a:moveTo>
                <a:lnTo>
                  <a:pt x="1714" y="2738399"/>
                </a:lnTo>
                <a:lnTo>
                  <a:pt x="1714" y="0"/>
                </a:lnTo>
                <a:lnTo>
                  <a:pt x="0" y="0"/>
                </a:lnTo>
                <a:lnTo>
                  <a:pt x="0" y="2738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99404"/>
            <a:endParaRPr sz="177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36058" y="3681897"/>
            <a:ext cx="4785610" cy="1249"/>
          </a:xfrm>
          <a:custGeom>
            <a:avLst/>
            <a:gdLst/>
            <a:ahLst/>
            <a:cxnLst/>
            <a:rect l="l" t="t" r="r" b="b"/>
            <a:pathLst>
              <a:path w="4865370" h="1270">
                <a:moveTo>
                  <a:pt x="4865331" y="0"/>
                </a:moveTo>
                <a:lnTo>
                  <a:pt x="0" y="0"/>
                </a:lnTo>
                <a:lnTo>
                  <a:pt x="0" y="749"/>
                </a:lnTo>
                <a:lnTo>
                  <a:pt x="4865331" y="749"/>
                </a:lnTo>
                <a:lnTo>
                  <a:pt x="48653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99404"/>
            <a:endParaRPr sz="177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21630" y="989127"/>
            <a:ext cx="1874" cy="2693857"/>
          </a:xfrm>
          <a:custGeom>
            <a:avLst/>
            <a:gdLst/>
            <a:ahLst/>
            <a:cxnLst/>
            <a:rect l="l" t="t" r="r" b="b"/>
            <a:pathLst>
              <a:path w="1904" h="2738754">
                <a:moveTo>
                  <a:pt x="0" y="2738399"/>
                </a:moveTo>
                <a:lnTo>
                  <a:pt x="1714" y="2738399"/>
                </a:lnTo>
                <a:lnTo>
                  <a:pt x="1714" y="0"/>
                </a:lnTo>
                <a:lnTo>
                  <a:pt x="0" y="0"/>
                </a:lnTo>
                <a:lnTo>
                  <a:pt x="0" y="2738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99404"/>
            <a:endParaRPr sz="177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36058" y="989127"/>
            <a:ext cx="4785610" cy="1249"/>
          </a:xfrm>
          <a:custGeom>
            <a:avLst/>
            <a:gdLst/>
            <a:ahLst/>
            <a:cxnLst/>
            <a:rect l="l" t="t" r="r" b="b"/>
            <a:pathLst>
              <a:path w="4865370" h="1269">
                <a:moveTo>
                  <a:pt x="4865331" y="0"/>
                </a:moveTo>
                <a:lnTo>
                  <a:pt x="0" y="0"/>
                </a:lnTo>
                <a:lnTo>
                  <a:pt x="0" y="939"/>
                </a:lnTo>
                <a:lnTo>
                  <a:pt x="4865331" y="939"/>
                </a:lnTo>
                <a:lnTo>
                  <a:pt x="48653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99404"/>
            <a:endParaRPr sz="177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930" y="1838082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Layered architecture</a:t>
            </a:r>
          </a:p>
          <a:p>
            <a:r>
              <a:rPr lang="ko-KR" altLang="en-US" dirty="0"/>
              <a:t>의존관계는 밑에서 위로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99901" y="3333367"/>
            <a:ext cx="245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OSI :</a:t>
            </a:r>
            <a:r>
              <a:rPr lang="ko-KR" altLang="en-US" sz="1400" dirty="0"/>
              <a:t>표준</a:t>
            </a:r>
            <a:r>
              <a:rPr lang="en-US" altLang="ko-KR" sz="1400" dirty="0"/>
              <a:t>, </a:t>
            </a:r>
            <a:r>
              <a:rPr lang="ko-KR" altLang="en-US" sz="1400" dirty="0"/>
              <a:t>문서</a:t>
            </a:r>
            <a:r>
              <a:rPr lang="en-US" altLang="ko-KR" sz="1400" dirty="0"/>
              <a:t>, </a:t>
            </a:r>
            <a:r>
              <a:rPr lang="ko-KR" altLang="en-US" sz="1400" dirty="0"/>
              <a:t>실체가 없다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27138" y="3333367"/>
            <a:ext cx="3194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TCP/IP :</a:t>
            </a:r>
            <a:r>
              <a:rPr lang="ko-KR" altLang="en-US" sz="1400" dirty="0"/>
              <a:t>구현체</a:t>
            </a:r>
            <a:r>
              <a:rPr lang="en-US" altLang="ko-KR" sz="1400" dirty="0"/>
              <a:t>, </a:t>
            </a:r>
            <a:r>
              <a:rPr lang="ko-KR" altLang="en-US" sz="1400" dirty="0"/>
              <a:t>사실상 얘가 표준이다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63171" y="1289807"/>
            <a:ext cx="364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7</a:t>
            </a:r>
          </a:p>
          <a:p>
            <a:r>
              <a:rPr lang="en-US" altLang="ko-KR" sz="1600" dirty="0"/>
              <a:t>6</a:t>
            </a:r>
          </a:p>
          <a:p>
            <a:r>
              <a:rPr lang="en-US" altLang="ko-KR" sz="1600" dirty="0"/>
              <a:t>5</a:t>
            </a:r>
          </a:p>
          <a:p>
            <a:r>
              <a:rPr lang="en-US" altLang="ko-KR" sz="1600" dirty="0"/>
              <a:t>4</a:t>
            </a:r>
          </a:p>
          <a:p>
            <a:r>
              <a:rPr lang="en-US" altLang="ko-KR" sz="1600" dirty="0"/>
              <a:t>3</a:t>
            </a:r>
          </a:p>
          <a:p>
            <a:r>
              <a:rPr lang="en-US" altLang="ko-KR" sz="1600" dirty="0"/>
              <a:t>2</a:t>
            </a:r>
          </a:p>
          <a:p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360149" y="1288700"/>
            <a:ext cx="18594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7</a:t>
            </a:r>
            <a:r>
              <a:rPr lang="ko-KR" altLang="en-US" sz="1600" dirty="0"/>
              <a:t>층 </a:t>
            </a:r>
            <a:r>
              <a:rPr lang="ko-KR" altLang="en-US" sz="1600" dirty="0" err="1"/>
              <a:t>어플</a:t>
            </a:r>
            <a:endParaRPr lang="en-US" altLang="ko-KR" sz="1600" dirty="0"/>
          </a:p>
          <a:p>
            <a:r>
              <a:rPr lang="en-US" altLang="ko-KR" sz="1600" dirty="0"/>
              <a:t>6</a:t>
            </a:r>
            <a:r>
              <a:rPr lang="ko-KR" altLang="en-US" sz="1600" dirty="0"/>
              <a:t>층 파일 타입</a:t>
            </a:r>
            <a:endParaRPr lang="en-US" altLang="ko-KR" sz="1600" dirty="0"/>
          </a:p>
          <a:p>
            <a:r>
              <a:rPr lang="en-US" altLang="ko-KR" sz="1600" dirty="0"/>
              <a:t>5</a:t>
            </a:r>
            <a:r>
              <a:rPr lang="ko-KR" altLang="en-US" sz="1600" dirty="0"/>
              <a:t>층 파일 타입</a:t>
            </a:r>
            <a:endParaRPr lang="en-US" altLang="ko-KR" sz="1600" dirty="0"/>
          </a:p>
          <a:p>
            <a:r>
              <a:rPr lang="en-US" altLang="ko-KR" sz="1600" dirty="0"/>
              <a:t>4</a:t>
            </a:r>
            <a:r>
              <a:rPr lang="ko-KR" altLang="en-US" sz="1600" dirty="0"/>
              <a:t>층 포트번호</a:t>
            </a:r>
            <a:r>
              <a:rPr lang="en-US" altLang="ko-KR" sz="1600" dirty="0"/>
              <a:t>, TCP</a:t>
            </a:r>
          </a:p>
          <a:p>
            <a:r>
              <a:rPr lang="en-US" altLang="ko-KR" sz="1600" dirty="0"/>
              <a:t>3</a:t>
            </a:r>
            <a:r>
              <a:rPr lang="ko-KR" altLang="en-US" sz="1600" dirty="0"/>
              <a:t>층 공유기</a:t>
            </a:r>
            <a:r>
              <a:rPr lang="en-US" altLang="ko-KR" sz="1600" dirty="0"/>
              <a:t>, IP</a:t>
            </a:r>
          </a:p>
          <a:p>
            <a:r>
              <a:rPr lang="en-US" altLang="ko-KR" sz="1600" dirty="0"/>
              <a:t>2</a:t>
            </a:r>
            <a:r>
              <a:rPr lang="ko-KR" altLang="en-US" sz="1600" dirty="0"/>
              <a:t>층 스위치</a:t>
            </a:r>
            <a:endParaRPr lang="en-US" altLang="ko-KR" sz="1600" dirty="0"/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층 </a:t>
            </a:r>
            <a:r>
              <a:rPr lang="ko-KR" altLang="en-US" sz="1600" dirty="0" err="1"/>
              <a:t>랜선</a:t>
            </a:r>
            <a:r>
              <a:rPr lang="en-US" altLang="ko-KR" sz="1600" dirty="0"/>
              <a:t>,</a:t>
            </a:r>
            <a:r>
              <a:rPr lang="ko-KR" altLang="en-US" sz="1600" dirty="0"/>
              <a:t>전기신호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008" y="3723737"/>
            <a:ext cx="53412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1,2</a:t>
            </a:r>
            <a:r>
              <a:rPr lang="ko-KR" altLang="en-US" sz="1600" dirty="0" smtClean="0"/>
              <a:t>층은 하드웨어 영역</a:t>
            </a:r>
            <a:r>
              <a:rPr lang="en-US" altLang="ko-KR" sz="1600" dirty="0" smtClean="0"/>
              <a:t>, 4</a:t>
            </a:r>
            <a:r>
              <a:rPr lang="ko-KR" altLang="en-US" sz="1600" dirty="0" smtClean="0"/>
              <a:t>층 위는 소프트웨어적 영역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4</a:t>
            </a:r>
            <a:r>
              <a:rPr lang="ko-KR" altLang="en-US" sz="1600" dirty="0"/>
              <a:t>층 </a:t>
            </a:r>
            <a:r>
              <a:rPr lang="ko-KR" altLang="en-US" sz="1600" dirty="0" smtClean="0"/>
              <a:t>포트번호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네트워크 </a:t>
            </a:r>
            <a:r>
              <a:rPr lang="ko-KR" altLang="en-US" sz="1600" dirty="0"/>
              <a:t>서비스마다 번호를 </a:t>
            </a:r>
            <a:r>
              <a:rPr lang="ko-KR" altLang="en-US" sz="1600" dirty="0" smtClean="0"/>
              <a:t>부여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7</a:t>
            </a:r>
            <a:r>
              <a:rPr lang="ko-KR" altLang="en-US" sz="1600" dirty="0"/>
              <a:t>층 </a:t>
            </a:r>
            <a:r>
              <a:rPr lang="ko-KR" altLang="en-US" sz="1600" dirty="0" err="1"/>
              <a:t>앱</a:t>
            </a:r>
            <a:r>
              <a:rPr lang="ko-KR" altLang="en-US" sz="1600" dirty="0"/>
              <a:t> </a:t>
            </a:r>
            <a:r>
              <a:rPr lang="en-US" altLang="ko-KR" sz="1600" dirty="0"/>
              <a:t>: http80, https443, ssh22, </a:t>
            </a:r>
            <a:r>
              <a:rPr lang="en-US" altLang="ko-KR" sz="1600" dirty="0" smtClean="0"/>
              <a:t>telnet21</a:t>
            </a:r>
            <a:r>
              <a:rPr lang="ko-KR" altLang="en-US" sz="1600" dirty="0" smtClean="0"/>
              <a:t>등 각각 </a:t>
            </a:r>
            <a:r>
              <a:rPr lang="ko-KR" altLang="en-US" sz="1600" dirty="0"/>
              <a:t>하나의 포트번호를 </a:t>
            </a:r>
            <a:r>
              <a:rPr lang="ko-KR" altLang="en-US" sz="1600" dirty="0" smtClean="0"/>
              <a:t>가진다</a:t>
            </a:r>
            <a:endParaRPr lang="en-US" altLang="ko-KR" sz="1600" dirty="0" smtClean="0"/>
          </a:p>
          <a:p>
            <a:r>
              <a:rPr lang="en-US" altLang="ko-KR" sz="1600" dirty="0" err="1" smtClean="0"/>
              <a:t>ssh</a:t>
            </a:r>
            <a:r>
              <a:rPr lang="en-US" altLang="ko-KR" sz="1600" dirty="0" smtClean="0"/>
              <a:t> (22): </a:t>
            </a:r>
            <a:r>
              <a:rPr lang="ko-KR" altLang="en-US" sz="1600" dirty="0"/>
              <a:t>보안에 </a:t>
            </a:r>
            <a:r>
              <a:rPr lang="ko-KR" altLang="en-US" sz="1600" dirty="0" smtClean="0"/>
              <a:t>강함</a:t>
            </a:r>
            <a:endParaRPr lang="en-US" altLang="ko-KR" sz="1600" dirty="0" smtClean="0"/>
          </a:p>
          <a:p>
            <a:r>
              <a:rPr lang="en-US" altLang="ko-KR" sz="1600" dirty="0" smtClean="0"/>
              <a:t>http (80):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무상태를</a:t>
            </a:r>
            <a:r>
              <a:rPr lang="ko-KR" altLang="en-US" sz="1600" dirty="0" smtClean="0"/>
              <a:t> 가지는 요청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인터넷이 성공한 이유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상태를 가지면 복잡</a:t>
            </a:r>
            <a:endParaRPr lang="en-US" altLang="ko-KR" sz="1600" dirty="0"/>
          </a:p>
          <a:p>
            <a:r>
              <a:rPr lang="en-US" altLang="ko-KR" sz="1600" dirty="0" smtClean="0"/>
              <a:t>http’s’ (443): </a:t>
            </a:r>
            <a:r>
              <a:rPr lang="ko-KR" altLang="en-US" sz="1600" dirty="0" smtClean="0"/>
              <a:t>회원가입이 </a:t>
            </a:r>
            <a:r>
              <a:rPr lang="ko-KR" altLang="en-US" sz="1600" dirty="0"/>
              <a:t>필요한 사이트는 </a:t>
            </a:r>
            <a:r>
              <a:rPr lang="ko-KR" altLang="en-US" sz="1600" dirty="0" err="1" smtClean="0"/>
              <a:t>법적강제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5856023" y="3726001"/>
            <a:ext cx="586153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4</a:t>
            </a:r>
            <a:r>
              <a:rPr lang="ko-KR" altLang="en-US" sz="1600" dirty="0" smtClean="0"/>
              <a:t>층 파일전송방식 </a:t>
            </a:r>
            <a:endParaRPr lang="en-US" altLang="ko-KR" sz="1600" dirty="0" smtClean="0"/>
          </a:p>
          <a:p>
            <a:r>
              <a:rPr lang="en-US" altLang="ko-KR" sz="1600" dirty="0" smtClean="0"/>
              <a:t>TCP(</a:t>
            </a:r>
            <a:r>
              <a:rPr lang="ko-KR" altLang="en-US" sz="1600" dirty="0" smtClean="0"/>
              <a:t>연결지향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안정성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신뢰성</a:t>
            </a:r>
            <a:r>
              <a:rPr lang="en-US" altLang="ko-KR" sz="1600" dirty="0" smtClean="0"/>
              <a:t>), UDP(</a:t>
            </a:r>
            <a:r>
              <a:rPr lang="ko-KR" altLang="en-US" sz="1600" dirty="0" err="1" smtClean="0"/>
              <a:t>비연결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TCP :100</a:t>
            </a:r>
            <a:r>
              <a:rPr lang="ko-KR" altLang="en-US" sz="1600" dirty="0" smtClean="0"/>
              <a:t>메가를 </a:t>
            </a:r>
            <a:r>
              <a:rPr lang="en-US" altLang="ko-KR" sz="1600" dirty="0" smtClean="0"/>
              <a:t>1500</a:t>
            </a:r>
            <a:r>
              <a:rPr lang="ko-KR" altLang="en-US" sz="1600" dirty="0" smtClean="0"/>
              <a:t>바이트로 쪼갠 </a:t>
            </a:r>
            <a:r>
              <a:rPr lang="ko-KR" altLang="en-US" sz="1600" dirty="0" err="1" smtClean="0"/>
              <a:t>패킷을</a:t>
            </a:r>
            <a:r>
              <a:rPr lang="ko-KR" altLang="en-US" sz="1600" dirty="0" smtClean="0"/>
              <a:t> 조립해서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파일을 만듦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일련번호를 붙여서 보냄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 받았다는 신호가 와야 종료</a:t>
            </a:r>
            <a:endParaRPr lang="en-US" altLang="ko-KR" sz="1600" dirty="0" smtClean="0"/>
          </a:p>
          <a:p>
            <a:r>
              <a:rPr lang="en-US" altLang="ko-KR" sz="1600" dirty="0" smtClean="0"/>
              <a:t>UDP :</a:t>
            </a:r>
            <a:r>
              <a:rPr lang="ko-KR" altLang="en-US" sz="1600" dirty="0" err="1" smtClean="0"/>
              <a:t>스트리밍</a:t>
            </a:r>
            <a:r>
              <a:rPr lang="ko-KR" altLang="en-US" sz="1600" dirty="0" smtClean="0"/>
              <a:t> 성능은 </a:t>
            </a:r>
            <a:r>
              <a:rPr lang="en-US" altLang="ko-KR" sz="1600" dirty="0" smtClean="0"/>
              <a:t>UDP</a:t>
            </a:r>
            <a:r>
              <a:rPr lang="ko-KR" altLang="en-US" sz="1600" dirty="0" smtClean="0"/>
              <a:t>가 좋음 동영상 등은 이미 지난 데이터 필요 없으므로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어플의</a:t>
            </a:r>
            <a:r>
              <a:rPr lang="ko-KR" altLang="en-US" sz="1600" dirty="0" smtClean="0"/>
              <a:t> 사양에 따라 정해짐</a:t>
            </a:r>
            <a:endParaRPr lang="en-US" altLang="ko-KR" sz="1600" dirty="0" smtClean="0"/>
          </a:p>
          <a:p>
            <a:r>
              <a:rPr lang="ko-KR" altLang="en-US" sz="1600" dirty="0" smtClean="0"/>
              <a:t>포트번호가 있는 것은 동일하다</a:t>
            </a:r>
            <a:endParaRPr lang="en-US" altLang="ko-KR" sz="16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157688" y="300367"/>
            <a:ext cx="5285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문제발생시 몇 층에 문제가 있는지 파악이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8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63" y="1539694"/>
            <a:ext cx="3737091" cy="27210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35" y="1831414"/>
            <a:ext cx="4690160" cy="24952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4339" y="4520163"/>
            <a:ext cx="377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명령프롬프트에서</a:t>
            </a:r>
            <a:endParaRPr lang="en-US" altLang="ko-KR" dirty="0" smtClean="0"/>
          </a:p>
          <a:p>
            <a:r>
              <a:rPr lang="en-US" altLang="ko-KR" dirty="0" smtClean="0"/>
              <a:t>Ping 168.126.63.1 </a:t>
            </a:r>
            <a:r>
              <a:rPr lang="ko-KR" altLang="en-US" dirty="0" smtClean="0"/>
              <a:t>을 입력하면</a:t>
            </a:r>
            <a:endParaRPr lang="en-US" altLang="ko-KR" dirty="0" smtClean="0"/>
          </a:p>
          <a:p>
            <a:r>
              <a:rPr lang="ko-KR" altLang="en-US" dirty="0" smtClean="0"/>
              <a:t>연결되었음이 확인됨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14663" y="4459817"/>
            <a:ext cx="4522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네트워크 설정에서 </a:t>
            </a:r>
            <a:r>
              <a:rPr lang="en-US" altLang="ko-KR" dirty="0" smtClean="0"/>
              <a:t>DNS</a:t>
            </a:r>
            <a:r>
              <a:rPr lang="ko-KR" altLang="en-US" dirty="0" smtClean="0"/>
              <a:t>를 확인할 수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8.8.8.8 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/>
              <a:t>DNS</a:t>
            </a:r>
          </a:p>
          <a:p>
            <a:r>
              <a:rPr lang="en-US" altLang="ko-KR" dirty="0" smtClean="0"/>
              <a:t>168.126.63.1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KT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en-US" altLang="ko-KR" dirty="0"/>
              <a:t>DNS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204308" y="3282461"/>
            <a:ext cx="1172308" cy="562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62463" y="1831414"/>
            <a:ext cx="1831629" cy="481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3</a:t>
            </a:r>
            <a:r>
              <a:rPr lang="ko-KR" altLang="en-US" sz="3600" dirty="0" smtClean="0"/>
              <a:t>층 네트워크 확인</a:t>
            </a:r>
            <a:r>
              <a:rPr lang="en-US" altLang="ko-KR" sz="3600" dirty="0" smtClean="0"/>
              <a:t>(1)</a:t>
            </a:r>
            <a:r>
              <a:rPr lang="ko-KR" altLang="en-US" sz="3600" dirty="0" smtClean="0"/>
              <a:t>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460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3</a:t>
            </a:r>
            <a:r>
              <a:rPr lang="ko-KR" altLang="en-US" sz="4000" dirty="0" smtClean="0"/>
              <a:t>층 네트워크 확인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9893" y="1825625"/>
            <a:ext cx="8843211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netstat</a:t>
            </a:r>
            <a:r>
              <a:rPr lang="en-US" altLang="ko-KR" sz="2000" dirty="0" smtClean="0"/>
              <a:t> –ant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| grep 22 -&gt; </a:t>
            </a:r>
            <a:r>
              <a:rPr lang="en-US" altLang="ko-KR" sz="2000" dirty="0" err="1" smtClean="0"/>
              <a:t>linux</a:t>
            </a:r>
            <a:endParaRPr lang="en-US" altLang="ko-KR" sz="2000" dirty="0" smtClean="0"/>
          </a:p>
          <a:p>
            <a:r>
              <a:rPr lang="en-US" altLang="ko-KR" sz="2000" dirty="0" err="1"/>
              <a:t>n</a:t>
            </a:r>
            <a:r>
              <a:rPr lang="en-US" altLang="ko-KR" sz="2000" dirty="0" err="1" smtClean="0"/>
              <a:t>etstat</a:t>
            </a:r>
            <a:r>
              <a:rPr lang="en-US" altLang="ko-KR" sz="2000" dirty="0" smtClean="0"/>
              <a:t> –ant | </a:t>
            </a:r>
            <a:r>
              <a:rPr lang="en-US" altLang="ko-KR" sz="2000" dirty="0" err="1" smtClean="0"/>
              <a:t>findstr</a:t>
            </a:r>
            <a:r>
              <a:rPr lang="en-US" altLang="ko-KR" sz="2000" dirty="0" smtClean="0"/>
              <a:t> 22 -&gt; window</a:t>
            </a:r>
          </a:p>
          <a:p>
            <a:endParaRPr lang="en-US" altLang="ko-KR" sz="2000" dirty="0"/>
          </a:p>
          <a:p>
            <a:r>
              <a:rPr lang="ko-KR" altLang="en-US" sz="2000" dirty="0" smtClean="0"/>
              <a:t>클라이언트 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윈도우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-&gt; </a:t>
            </a:r>
            <a:r>
              <a:rPr lang="ko-KR" altLang="en-US" sz="2000" dirty="0" smtClean="0"/>
              <a:t>서버 </a:t>
            </a:r>
            <a:r>
              <a:rPr lang="en-US" altLang="ko-KR" sz="2000" dirty="0" smtClean="0"/>
              <a:t>:</a:t>
            </a:r>
            <a:r>
              <a:rPr lang="ko-KR" altLang="en-US" sz="2000" dirty="0" err="1" smtClean="0"/>
              <a:t>리눅스</a:t>
            </a:r>
            <a:r>
              <a:rPr lang="en-US" altLang="ko-KR" sz="2000" dirty="0" smtClean="0"/>
              <a:t>(22</a:t>
            </a:r>
            <a:r>
              <a:rPr lang="ko-KR" altLang="en-US" sz="2000" dirty="0" smtClean="0"/>
              <a:t>번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Putty</a:t>
            </a:r>
            <a:r>
              <a:rPr lang="ko-KR" altLang="en-US" sz="2000" dirty="0" smtClean="0"/>
              <a:t>에 </a:t>
            </a:r>
            <a:r>
              <a:rPr lang="en-US" altLang="ko-KR" sz="2000" dirty="0" err="1" smtClean="0"/>
              <a:t>netstat</a:t>
            </a:r>
            <a:r>
              <a:rPr lang="en-US" altLang="ko-KR" sz="2000" dirty="0" smtClean="0"/>
              <a:t> –ant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| grep 22 </a:t>
            </a:r>
            <a:r>
              <a:rPr lang="ko-KR" altLang="en-US" sz="2000" dirty="0" smtClean="0"/>
              <a:t>입력</a:t>
            </a:r>
            <a:endParaRPr lang="en-US" altLang="ko-KR" sz="2000" dirty="0" smtClean="0"/>
          </a:p>
          <a:p>
            <a:r>
              <a:rPr lang="en-US" altLang="ko-KR" dirty="0" smtClean="0"/>
              <a:t>-&gt; LISTEN</a:t>
            </a:r>
            <a:r>
              <a:rPr lang="ko-KR" altLang="en-US" dirty="0" smtClean="0"/>
              <a:t>이 뜨면 </a:t>
            </a:r>
            <a:r>
              <a:rPr lang="ko-KR" altLang="en-US" sz="2000" dirty="0" smtClean="0"/>
              <a:t>포트번호 </a:t>
            </a:r>
            <a:r>
              <a:rPr lang="en-US" altLang="ko-KR" sz="2000" dirty="0" smtClean="0"/>
              <a:t>22</a:t>
            </a:r>
            <a:r>
              <a:rPr lang="ko-KR" altLang="en-US" sz="2000" dirty="0" smtClean="0"/>
              <a:t>번이 돌고 있음 </a:t>
            </a:r>
            <a:r>
              <a:rPr lang="en-US" altLang="ko-KR" sz="2000" dirty="0" smtClean="0"/>
              <a:t>OK</a:t>
            </a:r>
          </a:p>
          <a:p>
            <a:endParaRPr lang="en-US" altLang="ko-KR" sz="2000" dirty="0"/>
          </a:p>
          <a:p>
            <a:r>
              <a:rPr lang="en-US" altLang="ko-KR" dirty="0" err="1"/>
              <a:t>s</a:t>
            </a:r>
            <a:r>
              <a:rPr lang="en-US" altLang="ko-KR" sz="2000" dirty="0" err="1" smtClean="0"/>
              <a:t>sh</a:t>
            </a:r>
            <a:r>
              <a:rPr lang="en-US" altLang="ko-KR" sz="2000" dirty="0" smtClean="0"/>
              <a:t> 10.0.2.15:22 (</a:t>
            </a:r>
            <a:r>
              <a:rPr lang="ko-KR" altLang="en-US" sz="2000" dirty="0" smtClean="0"/>
              <a:t>서버주소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포트번호</a:t>
            </a:r>
            <a:r>
              <a:rPr lang="en-US" altLang="ko-KR" sz="2000" dirty="0" smtClean="0"/>
              <a:t>22) -&gt; putty</a:t>
            </a:r>
            <a:r>
              <a:rPr lang="ko-KR" altLang="en-US" sz="2000" dirty="0" smtClean="0"/>
              <a:t>에 아무것도 </a:t>
            </a:r>
            <a:r>
              <a:rPr lang="ko-KR" altLang="en-US" sz="2000" dirty="0" err="1" smtClean="0"/>
              <a:t>안뜸</a:t>
            </a:r>
            <a:endParaRPr lang="en-US" altLang="ko-KR" sz="2000" dirty="0"/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층에 문제가 있음 </a:t>
            </a:r>
            <a:r>
              <a:rPr lang="en-US" altLang="ko-KR" sz="2000" dirty="0" smtClean="0"/>
              <a:t>Not OK</a:t>
            </a:r>
          </a:p>
        </p:txBody>
      </p:sp>
    </p:spTree>
    <p:extLst>
      <p:ext uri="{BB962C8B-B14F-4D97-AF65-F5344CB8AC3E}">
        <p14:creationId xmlns:p14="http://schemas.microsoft.com/office/powerpoint/2010/main" val="39141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네트워크 설정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IP</a:t>
            </a:r>
            <a:r>
              <a:rPr lang="ko-KR" altLang="en-US" dirty="0" smtClean="0"/>
              <a:t>주소 확인하기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3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930" y="663610"/>
            <a:ext cx="4575393" cy="38430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06954" y="1219200"/>
            <a:ext cx="607413" cy="225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78369" y="2332894"/>
            <a:ext cx="1031911" cy="160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12430" y="4630683"/>
            <a:ext cx="4094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dirty="0"/>
              <a:t>PC</a:t>
            </a:r>
            <a:r>
              <a:rPr lang="ko-KR" altLang="en-US" sz="1400" dirty="0"/>
              <a:t>에서 배정된 </a:t>
            </a:r>
            <a:r>
              <a:rPr lang="en-US" altLang="ko-KR" sz="1400" dirty="0"/>
              <a:t>IP</a:t>
            </a:r>
            <a:r>
              <a:rPr lang="ko-KR" altLang="en-US" sz="1400" dirty="0"/>
              <a:t>확인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cmd</a:t>
            </a:r>
            <a:r>
              <a:rPr lang="ko-KR" altLang="en-US" sz="1400" dirty="0" err="1"/>
              <a:t>명령창</a:t>
            </a:r>
            <a:r>
              <a:rPr lang="ko-KR" altLang="en-US" sz="1400" dirty="0"/>
              <a:t>  </a:t>
            </a:r>
            <a:r>
              <a:rPr lang="en-US" altLang="ko-KR" sz="1400" dirty="0"/>
              <a:t>-&gt; ipconfig </a:t>
            </a:r>
          </a:p>
        </p:txBody>
      </p:sp>
    </p:spTree>
    <p:extLst>
      <p:ext uri="{BB962C8B-B14F-4D97-AF65-F5344CB8AC3E}">
        <p14:creationId xmlns:p14="http://schemas.microsoft.com/office/powerpoint/2010/main" val="13874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357" y="278788"/>
            <a:ext cx="10058400" cy="1450757"/>
          </a:xfrm>
        </p:spPr>
        <p:txBody>
          <a:bodyPr>
            <a:normAutofit/>
          </a:bodyPr>
          <a:lstStyle/>
          <a:p>
            <a:endParaRPr lang="ko-KR" altLang="en-US" sz="4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390679" y="1136330"/>
            <a:ext cx="5376726" cy="40325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720" t="2748"/>
          <a:stretch/>
        </p:blipFill>
        <p:spPr>
          <a:xfrm rot="5400000">
            <a:off x="-595928" y="1136911"/>
            <a:ext cx="5376725" cy="40313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712" b="2630"/>
          <a:stretch/>
        </p:blipFill>
        <p:spPr>
          <a:xfrm rot="5400000">
            <a:off x="3397086" y="1175283"/>
            <a:ext cx="5376725" cy="39546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2427" y="593457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내용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528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네트워크 설정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Port Forwarding </a:t>
            </a:r>
            <a:r>
              <a:rPr lang="ko-KR" altLang="en-US" dirty="0" smtClean="0"/>
              <a:t>이해하기 및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31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67976"/>
            <a:ext cx="4274774" cy="27089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4184023" cy="26427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7280"/>
            <a:ext cx="4274773" cy="2710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11312"/>
            <a:ext cx="4183894" cy="266565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846647" y="1893601"/>
            <a:ext cx="515816" cy="193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37570" y="1430216"/>
            <a:ext cx="754183" cy="22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35827" y="535354"/>
            <a:ext cx="477712" cy="308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98196" y="4009292"/>
            <a:ext cx="270604" cy="226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362463" y="4009292"/>
            <a:ext cx="390768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101017" y="4009292"/>
            <a:ext cx="390768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897818" y="5599723"/>
            <a:ext cx="355597" cy="207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909169" y="1125415"/>
            <a:ext cx="211016" cy="132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00686" y="3027384"/>
            <a:ext cx="2865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서버측</a:t>
            </a:r>
            <a:r>
              <a:rPr lang="ko-KR" altLang="en-US" sz="1400" dirty="0" smtClean="0"/>
              <a:t> 네트워크가 </a:t>
            </a:r>
            <a:r>
              <a:rPr lang="en-US" altLang="ko-KR" sz="1400" dirty="0" smtClean="0"/>
              <a:t>NAT</a:t>
            </a:r>
            <a:r>
              <a:rPr lang="ko-KR" altLang="en-US" sz="1400" dirty="0" smtClean="0"/>
              <a:t>인지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11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75" y="537064"/>
            <a:ext cx="5713263" cy="334812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56039" y="3192463"/>
            <a:ext cx="2735713" cy="69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487638" y="4056329"/>
            <a:ext cx="3652821" cy="74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err="1" smtClean="0"/>
              <a:t>netstat</a:t>
            </a:r>
            <a:r>
              <a:rPr lang="en-US" altLang="ko-KR" sz="1200" dirty="0" smtClean="0"/>
              <a:t> –ant | grep 80</a:t>
            </a:r>
            <a:r>
              <a:rPr lang="ko-KR" altLang="en-US" sz="1200" dirty="0" smtClean="0"/>
              <a:t>을 입력했을 때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LISTEN</a:t>
            </a:r>
            <a:r>
              <a:rPr lang="ko-KR" altLang="en-US" sz="1200" dirty="0" smtClean="0"/>
              <a:t>이 뜨는 것으로 연결확인이 가능하다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4102150" y="4970584"/>
            <a:ext cx="4166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포트에 접근할 권한이 있을 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내부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Netstat</a:t>
            </a:r>
            <a:r>
              <a:rPr lang="en-US" altLang="ko-KR" dirty="0" smtClean="0"/>
              <a:t> –ant</a:t>
            </a:r>
            <a:r>
              <a:rPr lang="ko-KR" altLang="en-US" dirty="0" smtClean="0"/>
              <a:t> </a:t>
            </a:r>
            <a:r>
              <a:rPr lang="en-US" altLang="ko-KR" dirty="0" smtClean="0"/>
              <a:t>| grep 00 -&gt; </a:t>
            </a:r>
            <a:r>
              <a:rPr lang="en-US" altLang="ko-KR" dirty="0" err="1" smtClean="0"/>
              <a:t>linux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Netstat</a:t>
            </a:r>
            <a:r>
              <a:rPr lang="en-US" altLang="ko-KR" dirty="0" smtClean="0"/>
              <a:t> –ant | </a:t>
            </a:r>
            <a:r>
              <a:rPr lang="en-US" altLang="ko-KR" dirty="0" err="1" smtClean="0"/>
              <a:t>findstr</a:t>
            </a:r>
            <a:r>
              <a:rPr lang="en-US" altLang="ko-KR" dirty="0" smtClean="0"/>
              <a:t> 00 -&gt; window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92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88" y="663053"/>
            <a:ext cx="5282002" cy="344878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127134" y="3766647"/>
            <a:ext cx="6579684" cy="16193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 smtClean="0"/>
              <a:t>sudo</a:t>
            </a:r>
            <a:r>
              <a:rPr lang="en-US" altLang="ko-KR" sz="1600" dirty="0" smtClean="0"/>
              <a:t>  apt install apache2 </a:t>
            </a:r>
            <a:r>
              <a:rPr lang="ko-KR" altLang="en-US" sz="1600" dirty="0" smtClean="0"/>
              <a:t>명령어 입력하여 관리자 계정으로 설치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sudo</a:t>
            </a:r>
            <a:r>
              <a:rPr lang="ko-KR" altLang="en-US" sz="1600" dirty="0" smtClean="0"/>
              <a:t>를 빼면 일반사용자 계정으로 권한이 없어 설치되지 않는다</a:t>
            </a:r>
            <a:r>
              <a:rPr lang="en-US" altLang="ko-KR" sz="1600" dirty="0" smtClean="0"/>
              <a:t>.)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localhost(= 127.0.0.1)</a:t>
            </a:r>
            <a:r>
              <a:rPr lang="ko-KR" altLang="en-US" sz="1600" dirty="0" smtClean="0"/>
              <a:t>주소로 </a:t>
            </a:r>
            <a:r>
              <a:rPr lang="ko-KR" altLang="en-US" sz="1600" dirty="0" smtClean="0"/>
              <a:t>연결되면 </a:t>
            </a:r>
            <a:r>
              <a:rPr lang="en-US" altLang="ko-KR" sz="1600" dirty="0" smtClean="0"/>
              <a:t>Apache </a:t>
            </a:r>
            <a:r>
              <a:rPr lang="ko-KR" altLang="en-US" sz="1600" dirty="0" smtClean="0"/>
              <a:t>설치 완료가 확인된다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3376247" y="572662"/>
            <a:ext cx="390768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96" y="188773"/>
            <a:ext cx="4654629" cy="29253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86" y="3603816"/>
            <a:ext cx="6011114" cy="14384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791" y="497849"/>
            <a:ext cx="5973009" cy="1771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96" y="3167905"/>
            <a:ext cx="4679203" cy="298348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50892" y="497849"/>
            <a:ext cx="2024185" cy="330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0892" y="3603816"/>
            <a:ext cx="2024185" cy="330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444016" y="625231"/>
            <a:ext cx="1002323" cy="288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05611" y="2375464"/>
            <a:ext cx="4483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22</a:t>
            </a:r>
            <a:r>
              <a:rPr lang="ko-KR" altLang="en-US" sz="1400" dirty="0" smtClean="0"/>
              <a:t>번 포트로 연결 가능</a:t>
            </a:r>
            <a:endParaRPr lang="en-US" altLang="ko-KR" sz="1400" dirty="0" smtClean="0"/>
          </a:p>
          <a:p>
            <a:r>
              <a:rPr lang="en-US" altLang="ko-KR" sz="1400" dirty="0" err="1"/>
              <a:t>n</a:t>
            </a:r>
            <a:r>
              <a:rPr lang="en-US" altLang="ko-KR" sz="1400" dirty="0" err="1" smtClean="0"/>
              <a:t>etstat</a:t>
            </a:r>
            <a:r>
              <a:rPr lang="en-US" altLang="ko-KR" sz="1400" dirty="0" smtClean="0"/>
              <a:t> –ant | </a:t>
            </a:r>
            <a:r>
              <a:rPr lang="en-US" altLang="ko-KR" sz="1400" dirty="0" err="1" smtClean="0"/>
              <a:t>findstr</a:t>
            </a:r>
            <a:r>
              <a:rPr lang="en-US" altLang="ko-KR" sz="1400" dirty="0" smtClean="0"/>
              <a:t> 22</a:t>
            </a:r>
            <a:r>
              <a:rPr lang="ko-KR" altLang="en-US" sz="1400" dirty="0" smtClean="0"/>
              <a:t>를 입력했을 때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LISTENING</a:t>
            </a:r>
            <a:r>
              <a:rPr lang="ko-KR" altLang="en-US" sz="1400" dirty="0" smtClean="0"/>
              <a:t>이 </a:t>
            </a:r>
            <a:endParaRPr lang="en-US" altLang="ko-KR" sz="1400" dirty="0" smtClean="0"/>
          </a:p>
          <a:p>
            <a:r>
              <a:rPr lang="ko-KR" altLang="en-US" sz="1400" dirty="0" smtClean="0"/>
              <a:t>뜨는 것으로 확인 가능하다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85962" y="5169877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22</a:t>
            </a:r>
            <a:r>
              <a:rPr lang="ko-KR" altLang="en-US" sz="1400" dirty="0" smtClean="0"/>
              <a:t>번 포트로 연결 불가능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43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47" y="1197762"/>
            <a:ext cx="5030128" cy="28456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469" y="1305016"/>
            <a:ext cx="4188883" cy="313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5047" y="4331174"/>
            <a:ext cx="2567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권한이 없을 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외부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명령어</a:t>
            </a:r>
            <a:r>
              <a:rPr lang="en-US" altLang="ko-KR" dirty="0" smtClean="0"/>
              <a:t> telnet</a:t>
            </a:r>
            <a:r>
              <a:rPr lang="ko-KR" altLang="en-US" dirty="0" smtClean="0"/>
              <a:t>으로 확인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502770" y="2516554"/>
            <a:ext cx="1109785" cy="21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3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/>
              <a:t>방화벽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3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14" y="1146663"/>
            <a:ext cx="4062046" cy="39185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23"/>
          <a:stretch/>
        </p:blipFill>
        <p:spPr>
          <a:xfrm>
            <a:off x="6000655" y="1459279"/>
            <a:ext cx="5155026" cy="2127983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964419" y="1236134"/>
            <a:ext cx="10058400" cy="402336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95353" y="3735753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윈도우 방화벽을 설정하면</a:t>
            </a:r>
            <a:endParaRPr lang="en-US" altLang="ko-KR" dirty="0" smtClean="0"/>
          </a:p>
          <a:p>
            <a:r>
              <a:rPr lang="ko-KR" altLang="en-US" dirty="0" smtClean="0"/>
              <a:t>더 이상 연결되지 않는다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79530" y="5159039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Ping 192.168.23.88 </a:t>
            </a:r>
            <a:r>
              <a:rPr lang="ko-KR" altLang="en-US" dirty="0" smtClean="0"/>
              <a:t>을 입력하면</a:t>
            </a:r>
            <a:endParaRPr lang="en-US" altLang="ko-KR" dirty="0" smtClean="0"/>
          </a:p>
          <a:p>
            <a:r>
              <a:rPr lang="ko-KR" altLang="en-US" dirty="0" smtClean="0"/>
              <a:t>해당 아이피로 연결된다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52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3" y="952722"/>
            <a:ext cx="4115374" cy="16956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32" y="354467"/>
            <a:ext cx="5556122" cy="4151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532" y="4505592"/>
            <a:ext cx="4010585" cy="2057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8257" y="2856501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방화벽이 있으면 실행되지 않음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08021" y="4564939"/>
            <a:ext cx="1946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마우스 </a:t>
            </a:r>
            <a:r>
              <a:rPr lang="ko-KR" altLang="en-US" dirty="0" err="1" smtClean="0"/>
              <a:t>우클릭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규칙사용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방화벽을 끄면</a:t>
            </a:r>
            <a:endParaRPr lang="en-US" altLang="ko-KR" dirty="0" smtClean="0"/>
          </a:p>
          <a:p>
            <a:r>
              <a:rPr lang="ko-KR" altLang="en-US" dirty="0" smtClean="0"/>
              <a:t>연결된다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5354" y="2326972"/>
            <a:ext cx="1688122" cy="321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498493" y="4564939"/>
            <a:ext cx="1688122" cy="321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42001" y="396948"/>
            <a:ext cx="1688122" cy="321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24532" y="1492737"/>
            <a:ext cx="496275" cy="186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85763" y="1158446"/>
            <a:ext cx="609006" cy="123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545057" y="3728945"/>
            <a:ext cx="4904934" cy="10956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방화벽이 포트번호를 통해 서버를 관리한다</a:t>
            </a:r>
            <a:endParaRPr lang="en-US" altLang="ko-KR" sz="1400" dirty="0" smtClean="0"/>
          </a:p>
          <a:p>
            <a:r>
              <a:rPr lang="en-US" altLang="ko-KR" sz="1400" dirty="0" smtClean="0"/>
              <a:t>Inbound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22</a:t>
            </a:r>
            <a:r>
              <a:rPr lang="ko-KR" altLang="en-US" sz="1400" dirty="0" smtClean="0"/>
              <a:t>번을 막아버리면 </a:t>
            </a:r>
            <a:r>
              <a:rPr lang="en-US" altLang="ko-KR" sz="1400" dirty="0" smtClean="0"/>
              <a:t>putty</a:t>
            </a:r>
            <a:r>
              <a:rPr lang="ko-KR" altLang="en-US" sz="1400" dirty="0" smtClean="0"/>
              <a:t>로 접속되지 않음</a:t>
            </a:r>
            <a:endParaRPr lang="en-US" altLang="ko-KR" sz="1400" dirty="0" smtClean="0"/>
          </a:p>
          <a:p>
            <a:r>
              <a:rPr lang="ko-KR" altLang="en-US" sz="1400" dirty="0" smtClean="0"/>
              <a:t>방화벽에 </a:t>
            </a:r>
            <a:r>
              <a:rPr lang="ko-KR" altLang="en-US" sz="1400" dirty="0" err="1" smtClean="0"/>
              <a:t>문제있음을</a:t>
            </a:r>
            <a:r>
              <a:rPr lang="ko-KR" altLang="en-US" sz="1400" dirty="0" smtClean="0"/>
              <a:t> 확인할 수 있다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27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Virtual Box </a:t>
            </a:r>
            <a:r>
              <a:rPr lang="ko-KR" altLang="en-US" sz="6600" dirty="0" smtClean="0"/>
              <a:t>다운로드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가상머신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2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4295274" cy="2977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34" y="3342585"/>
            <a:ext cx="3622035" cy="28448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92968" y="2438400"/>
            <a:ext cx="770021" cy="128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48308" y="5892650"/>
            <a:ext cx="599574" cy="208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8200" y="2999874"/>
            <a:ext cx="1231232" cy="342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69" y="3334669"/>
            <a:ext cx="3622035" cy="28606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022320" y="5890151"/>
            <a:ext cx="599574" cy="208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1946" b="1237"/>
          <a:stretch/>
        </p:blipFill>
        <p:spPr>
          <a:xfrm>
            <a:off x="5534526" y="357953"/>
            <a:ext cx="5819274" cy="205945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525391" y="2048582"/>
            <a:ext cx="3593431" cy="160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426396" y="2209002"/>
            <a:ext cx="4467881" cy="1307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err="1" smtClean="0"/>
              <a:t>VirtualBox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홈페이지에서 설치프로그램 다운로드 후 실행</a:t>
            </a:r>
            <a:endParaRPr lang="en-US" altLang="ko-KR" sz="1200" dirty="0" smtClean="0"/>
          </a:p>
          <a:p>
            <a:r>
              <a:rPr lang="en-US" altLang="ko-KR" sz="1200" dirty="0" smtClean="0"/>
              <a:t>or</a:t>
            </a:r>
          </a:p>
          <a:p>
            <a:r>
              <a:rPr lang="ko-KR" altLang="en-US" sz="1200" dirty="0" smtClean="0"/>
              <a:t>학생공용 폴더에서 설치프로그램을 실행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7514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Ubuntu </a:t>
            </a:r>
            <a:r>
              <a:rPr lang="ko-KR" altLang="en-US" sz="6600" dirty="0" smtClean="0"/>
              <a:t>다운로드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2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4391526" cy="30253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946" b="1237"/>
          <a:stretch/>
        </p:blipFill>
        <p:spPr>
          <a:xfrm>
            <a:off x="5534526" y="1123998"/>
            <a:ext cx="5819274" cy="20594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72990" y="2654969"/>
            <a:ext cx="3593431" cy="160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27966" y="3372842"/>
            <a:ext cx="4467881" cy="1307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Ubuntu </a:t>
            </a:r>
            <a:r>
              <a:rPr lang="ko-KR" altLang="en-US" sz="1200" dirty="0" smtClean="0"/>
              <a:t>홈페이지에서 다운로드</a:t>
            </a:r>
            <a:endParaRPr lang="en-US" altLang="ko-KR" sz="1200" dirty="0" smtClean="0"/>
          </a:p>
          <a:p>
            <a:r>
              <a:rPr lang="en-US" altLang="ko-KR" sz="1200" dirty="0" smtClean="0"/>
              <a:t>or</a:t>
            </a:r>
          </a:p>
          <a:p>
            <a:r>
              <a:rPr lang="ko-KR" altLang="en-US" sz="1200" dirty="0" smtClean="0"/>
              <a:t>학생공용 폴더에서 다운로드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9965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Virtual Box</a:t>
            </a:r>
            <a:r>
              <a:rPr lang="ko-KR" altLang="en-US" sz="5400" dirty="0" smtClean="0"/>
              <a:t>에서</a:t>
            </a:r>
            <a:r>
              <a:rPr lang="ko-KR" altLang="en-US" sz="6600" dirty="0" smtClean="0"/>
              <a:t> </a:t>
            </a:r>
            <a:r>
              <a:rPr lang="en-US" altLang="ko-KR" sz="6600" dirty="0" smtClean="0"/>
              <a:t/>
            </a:r>
            <a:br>
              <a:rPr lang="en-US" altLang="ko-KR" sz="6600" dirty="0" smtClean="0"/>
            </a:br>
            <a:r>
              <a:rPr lang="en-US" altLang="ko-KR" sz="6600" dirty="0" smtClean="0"/>
              <a:t>Ubuntu</a:t>
            </a:r>
            <a:r>
              <a:rPr lang="ko-KR" altLang="en-US" sz="5400" dirty="0" smtClean="0"/>
              <a:t>실행</a:t>
            </a:r>
            <a:endParaRPr lang="ko-KR" altLang="en-US" sz="54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가상머신에</a:t>
            </a:r>
            <a:r>
              <a:rPr lang="ko-KR" altLang="en-US" dirty="0" smtClean="0"/>
              <a:t> 서버 운영체제</a:t>
            </a:r>
            <a:r>
              <a:rPr lang="en-US" altLang="ko-KR" dirty="0" smtClean="0"/>
              <a:t>(Linux)</a:t>
            </a:r>
            <a:r>
              <a:rPr lang="ko-KR" altLang="en-US" dirty="0" smtClean="0"/>
              <a:t>를 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8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648" y="365125"/>
            <a:ext cx="10515600" cy="1325563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28421"/>
            <a:ext cx="4110789" cy="26218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38479"/>
            <a:ext cx="4078357" cy="26026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142" y="3376547"/>
            <a:ext cx="4097810" cy="2599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141" y="138479"/>
            <a:ext cx="4097811" cy="25999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94020" y="310860"/>
            <a:ext cx="449180" cy="296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41531" y="1156552"/>
            <a:ext cx="2470484" cy="409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184104" y="2134183"/>
            <a:ext cx="415090" cy="19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94020" y="4473526"/>
            <a:ext cx="890338" cy="385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52111" y="5299859"/>
            <a:ext cx="407068" cy="184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184104" y="5349790"/>
            <a:ext cx="407068" cy="184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980338" y="5795783"/>
            <a:ext cx="4190803" cy="700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smtClean="0"/>
              <a:t>사용자 및 비밀번호 설정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6257110" y="2826661"/>
            <a:ext cx="4134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하나의 가상서버를 만들고 부팅 디스크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광학드라이브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</a:t>
            </a:r>
            <a:endParaRPr lang="en-US" altLang="ko-KR" sz="1200" dirty="0" smtClean="0"/>
          </a:p>
          <a:p>
            <a:r>
              <a:rPr lang="en-US" altLang="ko-KR" sz="1200" dirty="0" smtClean="0"/>
              <a:t>Ubuntu </a:t>
            </a:r>
            <a:r>
              <a:rPr lang="ko-KR" altLang="en-US" sz="1200" dirty="0" smtClean="0"/>
              <a:t>다운받은 </a:t>
            </a:r>
            <a:r>
              <a:rPr lang="en-US" altLang="ko-KR" sz="1200" dirty="0" err="1" smtClean="0"/>
              <a:t>iso</a:t>
            </a:r>
            <a:r>
              <a:rPr lang="ko-KR" altLang="en-US" sz="1200" dirty="0" smtClean="0"/>
              <a:t>파일로 연결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210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664</TotalTime>
  <Words>603</Words>
  <Application>Microsoft Office PowerPoint</Application>
  <PresentationFormat>와이드스크린</PresentationFormat>
  <Paragraphs>128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Calibri</vt:lpstr>
      <vt:lpstr>Calibri Light</vt:lpstr>
      <vt:lpstr>추억</vt:lpstr>
      <vt:lpstr>리눅스 01강</vt:lpstr>
      <vt:lpstr>PowerPoint 프레젠테이션</vt:lpstr>
      <vt:lpstr>PowerPoint 프레젠테이션</vt:lpstr>
      <vt:lpstr>Virtual Box 다운로드</vt:lpstr>
      <vt:lpstr>PowerPoint 프레젠테이션</vt:lpstr>
      <vt:lpstr>Ubuntu 다운로드</vt:lpstr>
      <vt:lpstr>PowerPoint 프레젠테이션</vt:lpstr>
      <vt:lpstr>Virtual Box에서  Ubuntu실행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Visual Studio 다운로드</vt:lpstr>
      <vt:lpstr>PowerPoint 프레젠테이션</vt:lpstr>
      <vt:lpstr>PuTTY 다운로드</vt:lpstr>
      <vt:lpstr>PowerPoint 프레젠테이션</vt:lpstr>
      <vt:lpstr>PuTTY 실행</vt:lpstr>
      <vt:lpstr>PowerPoint 프레젠테이션</vt:lpstr>
      <vt:lpstr>Visual Studio 실행</vt:lpstr>
      <vt:lpstr>PowerPoint 프레젠테이션</vt:lpstr>
      <vt:lpstr>PowerPoint 프레젠테이션</vt:lpstr>
      <vt:lpstr>Layered architecture 이해하기</vt:lpstr>
      <vt:lpstr>PowerPoint 프레젠테이션</vt:lpstr>
      <vt:lpstr>PowerPoint 프레젠테이션</vt:lpstr>
      <vt:lpstr>3층 네트워크 확인(2) </vt:lpstr>
      <vt:lpstr>네트워크 설정</vt:lpstr>
      <vt:lpstr>PowerPoint 프레젠테이션</vt:lpstr>
      <vt:lpstr>네트워크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방화벽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01강</dc:title>
  <dc:creator>DataSWB</dc:creator>
  <cp:lastModifiedBy>DataSWB</cp:lastModifiedBy>
  <cp:revision>123</cp:revision>
  <dcterms:created xsi:type="dcterms:W3CDTF">2023-04-10T01:01:47Z</dcterms:created>
  <dcterms:modified xsi:type="dcterms:W3CDTF">2023-04-10T12:07:33Z</dcterms:modified>
</cp:coreProperties>
</file>